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84" d="100"/>
          <a:sy n="84" d="100"/>
        </p:scale>
        <p:origin x="1435" y="1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685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771800" y="202573"/>
            <a:ext cx="3600400" cy="1061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جامعة ديالى – كلية</a:t>
            </a:r>
            <a:r>
              <a:rPr kumimoji="0" lang="ar-IQ" sz="30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GA Granada غرناطة V2" pitchFamily="2" charset="-78"/>
                <a:cs typeface="+mj-cs"/>
              </a:rPr>
              <a:t> </a:t>
            </a:r>
            <a:r>
              <a:rPr lang="ar-IQ" sz="2400" dirty="0">
                <a:cs typeface="+mj-cs"/>
              </a:rPr>
              <a:t>الهندسة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قسم هندسة العمارة</a:t>
            </a:r>
            <a:endParaRPr lang="en-US" sz="2400" dirty="0"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i="0" u="none" strike="noStrike" kern="120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F4F6A70-C7C1-4FDB-BF52-D9BCF3AE91CB}"/>
              </a:ext>
            </a:extLst>
          </p:cNvPr>
          <p:cNvSpPr txBox="1"/>
          <p:nvPr/>
        </p:nvSpPr>
        <p:spPr>
          <a:xfrm>
            <a:off x="719572" y="3717032"/>
            <a:ext cx="77048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4000" dirty="0">
                <a:cs typeface="+mj-cs"/>
              </a:rPr>
              <a:t>التناسب والمقياس</a:t>
            </a:r>
            <a:endParaRPr lang="en-US" sz="4000" dirty="0"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C33C736-5412-4C88-AC46-9554BE128D96}"/>
              </a:ext>
            </a:extLst>
          </p:cNvPr>
          <p:cNvSpPr txBox="1"/>
          <p:nvPr/>
        </p:nvSpPr>
        <p:spPr>
          <a:xfrm>
            <a:off x="2918098" y="2381979"/>
            <a:ext cx="33078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2400" dirty="0">
                <a:cs typeface="+mj-cs"/>
              </a:rPr>
              <a:t>مبادئ الفن والعمارة / المرحلة الأولى</a:t>
            </a:r>
          </a:p>
          <a:p>
            <a:pPr algn="ctr" rtl="1"/>
            <a:r>
              <a:rPr lang="ar-IQ" sz="2400" dirty="0">
                <a:cs typeface="+mj-cs"/>
              </a:rPr>
              <a:t>المحاضرة السابعة</a:t>
            </a:r>
            <a:endParaRPr lang="en-US" sz="2400" dirty="0"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144D890-02E2-4BFB-B5D4-98C10AC75EF7}"/>
              </a:ext>
            </a:extLst>
          </p:cNvPr>
          <p:cNvSpPr txBox="1"/>
          <p:nvPr/>
        </p:nvSpPr>
        <p:spPr>
          <a:xfrm>
            <a:off x="4283968" y="105236"/>
            <a:ext cx="44913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IQ" sz="4000" dirty="0">
                <a:cs typeface="+mj-cs"/>
              </a:rPr>
              <a:t>التناسب والمقياس</a:t>
            </a:r>
            <a:endParaRPr lang="en-US" sz="4000" dirty="0">
              <a:cs typeface="+mj-cs"/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xmlns="" id="{25407164-92AA-4F19-A9C0-E6069306DE05}"/>
              </a:ext>
            </a:extLst>
          </p:cNvPr>
          <p:cNvSpPr txBox="1">
            <a:spLocks/>
          </p:cNvSpPr>
          <p:nvPr/>
        </p:nvSpPr>
        <p:spPr>
          <a:xfrm>
            <a:off x="179510" y="1484784"/>
            <a:ext cx="8784978" cy="718847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defPPr>
              <a:defRPr lang="en-US"/>
            </a:defPPr>
            <a:lvl1pPr marL="457200" indent="-457200" algn="r" rtl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3000">
                <a:latin typeface="+mj-lt"/>
                <a:ea typeface="+mj-ea"/>
                <a:cs typeface="khalaad al-arabeh 2" pitchFamily="2" charset="-78"/>
              </a:defRPr>
            </a:lvl1pPr>
          </a:lstStyle>
          <a:p>
            <a:r>
              <a:rPr lang="ar-IQ" dirty="0">
                <a:cs typeface="+mj-cs"/>
              </a:rPr>
              <a:t>تعريف التناسب / تعريف المقياس.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xmlns="" id="{0142AE5D-08E8-4684-B91A-E62EBB8DDE06}"/>
              </a:ext>
            </a:extLst>
          </p:cNvPr>
          <p:cNvSpPr txBox="1">
            <a:spLocks/>
          </p:cNvSpPr>
          <p:nvPr/>
        </p:nvSpPr>
        <p:spPr>
          <a:xfrm>
            <a:off x="179511" y="2106322"/>
            <a:ext cx="8784977" cy="718847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ar-IQ" sz="3000" dirty="0"/>
              <a:t>نظريات التناسب: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E0E8D05D-936B-4CF2-902A-B9C9FAD53CD2}"/>
              </a:ext>
            </a:extLst>
          </p:cNvPr>
          <p:cNvSpPr/>
          <p:nvPr/>
        </p:nvSpPr>
        <p:spPr>
          <a:xfrm>
            <a:off x="185973" y="2668858"/>
            <a:ext cx="8270124" cy="519373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/>
          <a:p>
            <a:pPr algn="r" rtl="1">
              <a:lnSpc>
                <a:spcPct val="90000"/>
              </a:lnSpc>
              <a:spcBef>
                <a:spcPct val="0"/>
              </a:spcBef>
            </a:pPr>
            <a:r>
              <a:rPr lang="ar-IQ" sz="2500" dirty="0">
                <a:latin typeface="+mj-lt"/>
                <a:ea typeface="+mj-ea"/>
                <a:cs typeface="+mj-cs"/>
              </a:rPr>
              <a:t>1. المقطع الذهبي </a:t>
            </a:r>
            <a:r>
              <a:rPr lang="en-US" sz="2500" dirty="0">
                <a:latin typeface="+mj-lt"/>
                <a:ea typeface="+mj-ea"/>
                <a:cs typeface="+mj-cs"/>
              </a:rPr>
              <a:t>Golden Section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61B1219F-D6EE-4129-956B-AD5531F4A2A5}"/>
              </a:ext>
            </a:extLst>
          </p:cNvPr>
          <p:cNvSpPr/>
          <p:nvPr/>
        </p:nvSpPr>
        <p:spPr>
          <a:xfrm>
            <a:off x="251520" y="3154486"/>
            <a:ext cx="8270124" cy="519373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/>
          <a:p>
            <a:pPr algn="r" rtl="1">
              <a:lnSpc>
                <a:spcPct val="90000"/>
              </a:lnSpc>
              <a:spcBef>
                <a:spcPct val="0"/>
              </a:spcBef>
            </a:pPr>
            <a:r>
              <a:rPr lang="ar-IQ" sz="2500" dirty="0">
                <a:latin typeface="+mj-lt"/>
                <a:ea typeface="+mj-ea"/>
                <a:cs typeface="+mj-cs"/>
              </a:rPr>
              <a:t>2. الطرز الكلاسيكية </a:t>
            </a:r>
            <a:r>
              <a:rPr lang="en-US" sz="2500" dirty="0">
                <a:latin typeface="+mj-lt"/>
                <a:ea typeface="+mj-ea"/>
                <a:cs typeface="+mj-cs"/>
              </a:rPr>
              <a:t>Classical Orders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E96E4467-99FC-460F-9E49-C46E595090F8}"/>
              </a:ext>
            </a:extLst>
          </p:cNvPr>
          <p:cNvSpPr/>
          <p:nvPr/>
        </p:nvSpPr>
        <p:spPr>
          <a:xfrm>
            <a:off x="251520" y="3536193"/>
            <a:ext cx="8270124" cy="625846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/>
          <a:p>
            <a:pPr algn="r" rtl="1">
              <a:lnSpc>
                <a:spcPct val="90000"/>
              </a:lnSpc>
              <a:spcBef>
                <a:spcPct val="0"/>
              </a:spcBef>
            </a:pPr>
            <a:r>
              <a:rPr lang="ar-IQ" sz="2500" dirty="0">
                <a:latin typeface="+mj-lt"/>
                <a:ea typeface="+mj-ea"/>
                <a:cs typeface="+mj-cs"/>
              </a:rPr>
              <a:t>3. نظريات عصر النهضة </a:t>
            </a:r>
            <a:r>
              <a:rPr lang="en-US" sz="2500" dirty="0">
                <a:latin typeface="+mj-lt"/>
                <a:ea typeface="+mj-ea"/>
                <a:cs typeface="+mj-cs"/>
              </a:rPr>
              <a:t>Renaissance Theories of Proportion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AA0AF364-799B-43F3-9149-EE9B3F6B9515}"/>
              </a:ext>
            </a:extLst>
          </p:cNvPr>
          <p:cNvSpPr/>
          <p:nvPr/>
        </p:nvSpPr>
        <p:spPr>
          <a:xfrm>
            <a:off x="185973" y="4055566"/>
            <a:ext cx="8270124" cy="519373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/>
          <a:p>
            <a:pPr algn="r" rtl="1">
              <a:lnSpc>
                <a:spcPct val="90000"/>
              </a:lnSpc>
              <a:spcBef>
                <a:spcPct val="0"/>
              </a:spcBef>
            </a:pPr>
            <a:r>
              <a:rPr lang="ar-IQ" sz="2500" dirty="0">
                <a:latin typeface="+mj-lt"/>
                <a:ea typeface="+mj-ea"/>
                <a:cs typeface="+mj-cs"/>
              </a:rPr>
              <a:t>4. الموديولور </a:t>
            </a:r>
            <a:r>
              <a:rPr lang="en-US" sz="2500" dirty="0" err="1">
                <a:latin typeface="+mj-lt"/>
                <a:ea typeface="+mj-ea"/>
                <a:cs typeface="+mj-cs"/>
              </a:rPr>
              <a:t>Modulor</a:t>
            </a:r>
            <a:endParaRPr lang="en-US" sz="2500" dirty="0">
              <a:latin typeface="+mj-lt"/>
              <a:ea typeface="+mj-ea"/>
              <a:cs typeface="+mj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25D2C8B3-00E1-42BD-BA47-A2995128E235}"/>
              </a:ext>
            </a:extLst>
          </p:cNvPr>
          <p:cNvSpPr/>
          <p:nvPr/>
        </p:nvSpPr>
        <p:spPr>
          <a:xfrm>
            <a:off x="179510" y="4454339"/>
            <a:ext cx="8270124" cy="519373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/>
          <a:p>
            <a:pPr algn="r" rtl="1">
              <a:lnSpc>
                <a:spcPct val="90000"/>
              </a:lnSpc>
              <a:spcBef>
                <a:spcPct val="0"/>
              </a:spcBef>
            </a:pPr>
            <a:r>
              <a:rPr lang="ar-IQ" sz="2500" dirty="0">
                <a:latin typeface="+mj-lt"/>
                <a:ea typeface="+mj-ea"/>
                <a:cs typeface="+mj-cs"/>
              </a:rPr>
              <a:t>5. الكن </a:t>
            </a:r>
            <a:r>
              <a:rPr lang="en-US" sz="2500" dirty="0">
                <a:latin typeface="+mj-lt"/>
                <a:ea typeface="+mj-ea"/>
                <a:cs typeface="+mj-cs"/>
              </a:rPr>
              <a:t>Ken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8D300F11-894D-4B83-A500-0E5053AAF789}"/>
              </a:ext>
            </a:extLst>
          </p:cNvPr>
          <p:cNvSpPr/>
          <p:nvPr/>
        </p:nvSpPr>
        <p:spPr>
          <a:xfrm>
            <a:off x="185973" y="4878224"/>
            <a:ext cx="8270124" cy="519373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/>
          <a:p>
            <a:pPr algn="r" rtl="1">
              <a:lnSpc>
                <a:spcPct val="90000"/>
              </a:lnSpc>
              <a:spcBef>
                <a:spcPct val="0"/>
              </a:spcBef>
            </a:pPr>
            <a:r>
              <a:rPr lang="ar-IQ" sz="2500" dirty="0">
                <a:latin typeface="+mj-lt"/>
                <a:ea typeface="+mj-ea"/>
                <a:cs typeface="+mj-cs"/>
              </a:rPr>
              <a:t>6. </a:t>
            </a:r>
            <a:r>
              <a:rPr lang="ar-IQ" sz="2500" dirty="0" err="1">
                <a:latin typeface="+mj-lt"/>
                <a:ea typeface="+mj-ea"/>
                <a:cs typeface="+mj-cs"/>
              </a:rPr>
              <a:t>الأنثروبومتري</a:t>
            </a:r>
            <a:r>
              <a:rPr lang="ar-IQ" sz="2500" dirty="0">
                <a:latin typeface="+mj-lt"/>
                <a:ea typeface="+mj-ea"/>
                <a:cs typeface="+mj-cs"/>
              </a:rPr>
              <a:t> </a:t>
            </a:r>
            <a:r>
              <a:rPr lang="en-US" sz="2500" dirty="0">
                <a:latin typeface="+mj-lt"/>
                <a:ea typeface="+mj-ea"/>
                <a:cs typeface="+mj-cs"/>
              </a:rPr>
              <a:t>Anthropometry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1F87DA3F-5113-4AAA-A46D-402959F85DF3}"/>
              </a:ext>
            </a:extLst>
          </p:cNvPr>
          <p:cNvSpPr/>
          <p:nvPr/>
        </p:nvSpPr>
        <p:spPr>
          <a:xfrm>
            <a:off x="505216" y="5438939"/>
            <a:ext cx="8270124" cy="718846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/>
          <a:p>
            <a:pPr marL="457200" indent="-457200" algn="r" rtl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3000" dirty="0">
                <a:latin typeface="+mj-lt"/>
                <a:ea typeface="+mj-ea"/>
                <a:cs typeface="+mj-cs"/>
              </a:rPr>
              <a:t>المقياس </a:t>
            </a:r>
            <a:r>
              <a:rPr lang="en-US" sz="3000" dirty="0">
                <a:latin typeface="+mj-lt"/>
                <a:ea typeface="+mj-ea"/>
                <a:cs typeface="+mj-cs"/>
              </a:rPr>
              <a:t>Scale</a:t>
            </a:r>
            <a:r>
              <a:rPr lang="ar-IQ" sz="3000" dirty="0">
                <a:latin typeface="+mj-lt"/>
                <a:ea typeface="+mj-ea"/>
                <a:cs typeface="+mj-cs"/>
              </a:rPr>
              <a:t>: المقياس البصري / المقياس الإنساني</a:t>
            </a:r>
            <a:endParaRPr lang="en-US" sz="30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2520</TotalTime>
  <Words>70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AGA Granada غرناطة V2</vt:lpstr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AutoCad 2021</dc:title>
  <dc:creator>wameedh</dc:creator>
  <cp:lastModifiedBy>wameedh</cp:lastModifiedBy>
  <cp:revision>186</cp:revision>
  <dcterms:created xsi:type="dcterms:W3CDTF">2021-10-20T16:32:18Z</dcterms:created>
  <dcterms:modified xsi:type="dcterms:W3CDTF">2022-05-15T11:58:49Z</dcterms:modified>
</cp:coreProperties>
</file>